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avi" ContentType="video/x-msvide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10"/>
  </p:notesMasterIdLst>
  <p:handoutMasterIdLst>
    <p:handoutMasterId r:id="rId11"/>
  </p:handoutMasterIdLst>
  <p:sldIdLst>
    <p:sldId id="258" r:id="rId2"/>
    <p:sldId id="276" r:id="rId3"/>
    <p:sldId id="271" r:id="rId4"/>
    <p:sldId id="272" r:id="rId5"/>
    <p:sldId id="264" r:id="rId6"/>
    <p:sldId id="273" r:id="rId7"/>
    <p:sldId id="274" r:id="rId8"/>
    <p:sldId id="267" r:id="rId9"/>
  </p:sldIdLst>
  <p:sldSz cx="9144000" cy="6858000" type="screen4x3"/>
  <p:notesSz cx="6858000" cy="9144000"/>
  <p:embeddedFontLst>
    <p:embeddedFont>
      <p:font typeface="Twinkl" pitchFamily="2" charset="0"/>
      <p:regular r:id="rId12"/>
      <p:bold r:id="rId13"/>
    </p:embeddedFont>
    <p:embeddedFont>
      <p:font typeface="Sassoon Infant Rg" panose="02000503030000020003" charset="0"/>
      <p:regular r:id="rId14"/>
      <p:bold r:id="rId15"/>
    </p:embeddedFont>
    <p:embeddedFont>
      <p:font typeface="Twinkl SemiBold" pitchFamily="2" charset="0"/>
      <p:bold r:id="rId16"/>
    </p:embeddedFont>
    <p:embeddedFont>
      <p:font typeface="Calibri" panose="020F0502020204030204" pitchFamily="34" charset="0"/>
      <p:regular r:id="rId17"/>
      <p:bold r:id="rId18"/>
      <p:italic r:id="rId19"/>
      <p:boldItalic r:id="rId20"/>
    </p:embeddedFont>
    <p:embeddedFont>
      <p:font typeface="Tuffy" panose="020B0603060100000000" pitchFamily="34" charset="0"/>
      <p:regular r:id="rId21"/>
      <p:bold r:id="rId22"/>
      <p:italic r:id="rId23"/>
      <p:boldItalic r:id="rId24"/>
    </p:embeddedFont>
  </p:embeddedFont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Twinkl" pitchFamily="2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inkl" pitchFamily="2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340">
          <p15:clr>
            <a:srgbClr val="A4A3A4"/>
          </p15:clr>
        </p15:guide>
        <p15:guide id="4" orient="horz" pos="3974">
          <p15:clr>
            <a:srgbClr val="A4A3A4"/>
          </p15:clr>
        </p15:guide>
        <p15:guide id="5" pos="5420">
          <p15:clr>
            <a:srgbClr val="A4A3A4"/>
          </p15:clr>
        </p15:guide>
        <p15:guide id="6" orient="horz" pos="346">
          <p15:clr>
            <a:srgbClr val="A4A3A4"/>
          </p15:clr>
        </p15:guide>
        <p15:guide id="7" pos="476">
          <p15:clr>
            <a:srgbClr val="A4A3A4"/>
          </p15:clr>
        </p15:guide>
        <p15:guide id="8" orient="horz" pos="482">
          <p15:clr>
            <a:srgbClr val="A4A3A4"/>
          </p15:clr>
        </p15:guide>
        <p15:guide id="9" orient="horz" pos="3838">
          <p15:clr>
            <a:srgbClr val="A4A3A4"/>
          </p15:clr>
        </p15:guide>
        <p15:guide id="10" pos="526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E1E5A"/>
    <a:srgbClr val="18A0DB"/>
    <a:srgbClr val="BC0105"/>
    <a:srgbClr val="4DB1E3"/>
    <a:srgbClr val="80C1EB"/>
    <a:srgbClr val="ACDDFC"/>
    <a:srgbClr val="FFFFFF"/>
    <a:srgbClr val="4AA1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992" autoAdjust="0"/>
    <p:restoredTop sz="94660"/>
  </p:normalViewPr>
  <p:slideViewPr>
    <p:cSldViewPr snapToGrid="0" showGuides="1">
      <p:cViewPr varScale="1">
        <p:scale>
          <a:sx n="111" d="100"/>
          <a:sy n="111" d="100"/>
        </p:scale>
        <p:origin x="1338" y="96"/>
      </p:cViewPr>
      <p:guideLst>
        <p:guide orient="horz" pos="2160"/>
        <p:guide pos="2880"/>
        <p:guide pos="340"/>
        <p:guide orient="horz" pos="3974"/>
        <p:guide pos="5420"/>
        <p:guide orient="horz" pos="346"/>
        <p:guide pos="476"/>
        <p:guide orient="horz" pos="482"/>
        <p:guide orient="horz" pos="3838"/>
        <p:guide pos="526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77" d="100"/>
          <a:sy n="77" d="100"/>
        </p:scale>
        <p:origin x="2646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2.fntdata"/><Relationship Id="rId18" Type="http://schemas.openxmlformats.org/officeDocument/2006/relationships/font" Target="fonts/font7.fntdata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font" Target="fonts/font10.fntdata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17" Type="http://schemas.openxmlformats.org/officeDocument/2006/relationships/font" Target="fonts/font6.fntdata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font" Target="fonts/font5.fntdata"/><Relationship Id="rId20" Type="http://schemas.openxmlformats.org/officeDocument/2006/relationships/font" Target="fonts/font9.fntdata"/><Relationship Id="rId29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24" Type="http://schemas.openxmlformats.org/officeDocument/2006/relationships/font" Target="fonts/font13.fntdata"/><Relationship Id="rId5" Type="http://schemas.openxmlformats.org/officeDocument/2006/relationships/slide" Target="slides/slide4.xml"/><Relationship Id="rId15" Type="http://schemas.openxmlformats.org/officeDocument/2006/relationships/font" Target="fonts/font4.fntdata"/><Relationship Id="rId23" Type="http://schemas.openxmlformats.org/officeDocument/2006/relationships/font" Target="fonts/font12.fntdata"/><Relationship Id="rId28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19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3.fntdata"/><Relationship Id="rId22" Type="http://schemas.openxmlformats.org/officeDocument/2006/relationships/font" Target="fonts/font11.fntdata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681E21A-DC9D-4A0A-8AAD-7FDBB731DF9A}" type="datetimeFigureOut">
              <a:rPr lang="en-GB"/>
              <a:pPr>
                <a:defRPr/>
              </a:pPr>
              <a:t>04/03/2019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521FB2D-B84E-4B6F-BC86-AD17B04E4087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60ED364D-387C-40A6-ABE1-0BB03FDD7306}" type="datetimeFigureOut">
              <a:rPr lang="en-GB"/>
              <a:pPr>
                <a:defRPr/>
              </a:pPr>
              <a:t>04/03/2019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GB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GB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045A152-22F8-4EA7-BEDA-CD708F6E598E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554049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ith Box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3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pic>
        <p:nvPicPr>
          <p:cNvPr id="3" name="Picture 4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5734050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969375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4"/>
          <p:cNvSpPr/>
          <p:nvPr userDrawn="1"/>
        </p:nvSpPr>
        <p:spPr bwMode="auto">
          <a:xfrm>
            <a:off x="457200" y="438150"/>
            <a:ext cx="8220075" cy="5957888"/>
          </a:xfrm>
          <a:prstGeom prst="roundRect">
            <a:avLst>
              <a:gd name="adj" fmla="val 2649"/>
            </a:avLst>
          </a:prstGeom>
          <a:solidFill>
            <a:schemeClr val="bg1">
              <a:alpha val="90000"/>
            </a:schemeClr>
          </a:solidFill>
          <a:ln w="25400" cap="rnd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8" name="Title 5"/>
          <p:cNvSpPr>
            <a:spLocks noGrp="1"/>
          </p:cNvSpPr>
          <p:nvPr>
            <p:ph type="title"/>
          </p:nvPr>
        </p:nvSpPr>
        <p:spPr>
          <a:xfrm>
            <a:off x="457198" y="478895"/>
            <a:ext cx="8220075" cy="994306"/>
          </a:xfrm>
        </p:spPr>
        <p:txBody>
          <a:bodyPr>
            <a:noAutofit/>
          </a:bodyPr>
          <a:lstStyle>
            <a:lvl1pPr>
              <a:defRPr>
                <a:latin typeface="Twinkl SemiBold" pitchFamily="2" charset="0"/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1041797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ims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6"/>
          <p:cNvSpPr/>
          <p:nvPr userDrawn="1"/>
        </p:nvSpPr>
        <p:spPr bwMode="auto">
          <a:xfrm>
            <a:off x="503238" y="2930525"/>
            <a:ext cx="8137525" cy="3414713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4" name="Rounded Rectangle 7"/>
          <p:cNvSpPr/>
          <p:nvPr userDrawn="1"/>
        </p:nvSpPr>
        <p:spPr bwMode="auto">
          <a:xfrm>
            <a:off x="503238" y="512763"/>
            <a:ext cx="8137525" cy="2192337"/>
          </a:xfrm>
          <a:prstGeom prst="roundRect">
            <a:avLst>
              <a:gd name="adj" fmla="val 6409"/>
            </a:avLst>
          </a:prstGeom>
          <a:solidFill>
            <a:srgbClr val="FFF9E7"/>
          </a:solidFill>
          <a:ln w="25400" cap="rnd">
            <a:solidFill>
              <a:srgbClr val="FEFB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dirty="0"/>
              <a:t> </a:t>
            </a:r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628650" y="30718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Success Criteria</a:t>
            </a:r>
          </a:p>
        </p:txBody>
      </p:sp>
      <p:sp>
        <p:nvSpPr>
          <p:cNvPr id="6" name="Title 1"/>
          <p:cNvSpPr txBox="1">
            <a:spLocks/>
          </p:cNvSpPr>
          <p:nvPr userDrawn="1"/>
        </p:nvSpPr>
        <p:spPr>
          <a:xfrm>
            <a:off x="628650" y="735013"/>
            <a:ext cx="7886700" cy="539750"/>
          </a:xfrm>
          <a:prstGeom prst="rect">
            <a:avLst/>
          </a:prstGeom>
        </p:spPr>
        <p:txBody>
          <a:bodyPr lIns="0" tIns="0" rIns="0" bIns="0" anchor="ctr" anchorCtr="1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000" b="1" kern="1200">
                <a:solidFill>
                  <a:schemeClr val="tx1"/>
                </a:solidFill>
                <a:latin typeface="Sassoon Infant Md" panose="02000603050000020003" pitchFamily="50" charset="0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en-US" sz="3600" dirty="0">
                <a:latin typeface="Twinkl" pitchFamily="50" charset="0"/>
              </a:rPr>
              <a:t>Aim</a:t>
            </a:r>
          </a:p>
        </p:txBody>
      </p:sp>
      <p:sp>
        <p:nvSpPr>
          <p:cNvPr id="7" name="Content Placeholder 15"/>
          <p:cNvSpPr txBox="1">
            <a:spLocks/>
          </p:cNvSpPr>
          <p:nvPr userDrawn="1"/>
        </p:nvSpPr>
        <p:spPr>
          <a:xfrm>
            <a:off x="628650" y="3467100"/>
            <a:ext cx="7886700" cy="1409700"/>
          </a:xfrm>
          <a:prstGeom prst="rect">
            <a:avLst/>
          </a:prstGeom>
          <a:noFill/>
          <a:ln w="25400">
            <a:noFill/>
          </a:ln>
        </p:spPr>
        <p:txBody>
          <a:bodyPr lIns="180000" tIns="252000" rIns="252000" bIns="18000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18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1C1C1C"/>
                </a:solidFill>
                <a:latin typeface="Sassoon Infant Rg" panose="02000503030000020003" pitchFamily="50" charset="0"/>
                <a:ea typeface="Sassoon Infant Rg" panose="02000503030000020003" pitchFamily="50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1 Lorem ipsum </a:t>
            </a:r>
            <a:r>
              <a:rPr lang="en-GB" dirty="0" err="1">
                <a:latin typeface="Twinkl" pitchFamily="50" charset="0"/>
              </a:rPr>
              <a:t>dolor</a:t>
            </a:r>
            <a:r>
              <a:rPr lang="en-GB" dirty="0">
                <a:latin typeface="Twinkl" pitchFamily="50" charset="0"/>
              </a:rPr>
              <a:t> sit </a:t>
            </a:r>
            <a:r>
              <a:rPr lang="en-GB" dirty="0" err="1">
                <a:latin typeface="Twinkl" pitchFamily="50" charset="0"/>
              </a:rPr>
              <a:t>amet</a:t>
            </a:r>
            <a:r>
              <a:rPr lang="en-GB" dirty="0">
                <a:latin typeface="Twinkl" pitchFamily="50" charset="0"/>
              </a:rPr>
              <a:t>, </a:t>
            </a:r>
            <a:r>
              <a:rPr lang="en-GB" dirty="0" err="1">
                <a:latin typeface="Twinkl" pitchFamily="50" charset="0"/>
              </a:rPr>
              <a:t>consectetur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adipiscing</a:t>
            </a:r>
            <a:r>
              <a:rPr lang="en-GB" dirty="0">
                <a:latin typeface="Twinkl" pitchFamily="50" charset="0"/>
              </a:rPr>
              <a:t> </a:t>
            </a:r>
            <a:r>
              <a:rPr lang="en-GB" dirty="0" err="1">
                <a:latin typeface="Twinkl" pitchFamily="50" charset="0"/>
              </a:rPr>
              <a:t>elit</a:t>
            </a:r>
            <a:r>
              <a:rPr lang="en-GB" dirty="0">
                <a:latin typeface="Twinkl" pitchFamily="50" charset="0"/>
              </a:rPr>
              <a:t>.</a:t>
            </a:r>
          </a:p>
          <a:p>
            <a:pPr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Statement 2</a:t>
            </a:r>
          </a:p>
          <a:p>
            <a:pPr lvl="1" fontAlgn="auto">
              <a:spcAft>
                <a:spcPts val="0"/>
              </a:spcAft>
              <a:defRPr/>
            </a:pPr>
            <a:r>
              <a:rPr lang="en-GB" dirty="0">
                <a:latin typeface="Twinkl" pitchFamily="50" charset="0"/>
              </a:rPr>
              <a:t>Sub statement</a:t>
            </a:r>
          </a:p>
        </p:txBody>
      </p:sp>
      <p:sp>
        <p:nvSpPr>
          <p:cNvPr id="11" name="Content Placeholder 15"/>
          <p:cNvSpPr>
            <a:spLocks noGrp="1"/>
          </p:cNvSpPr>
          <p:nvPr>
            <p:ph idx="1"/>
          </p:nvPr>
        </p:nvSpPr>
        <p:spPr>
          <a:xfrm>
            <a:off x="628650" y="1127760"/>
            <a:ext cx="7886700" cy="1409700"/>
          </a:xfrm>
        </p:spPr>
        <p:txBody>
          <a:bodyPr>
            <a:normAutofit fontScale="92500" lnSpcReduction="10000"/>
          </a:bodyPr>
          <a:lstStyle>
            <a:lvl1pPr>
              <a:defRPr>
                <a:latin typeface="Twinkl" pitchFamily="50" charset="0"/>
              </a:defRPr>
            </a:lvl1pPr>
            <a:lvl2pPr>
              <a:defRPr/>
            </a:lvl2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1066903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3288" y="6196013"/>
            <a:ext cx="57626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602466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8A0D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90538" y="695325"/>
            <a:ext cx="8162925" cy="1150938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90538" y="1957388"/>
            <a:ext cx="8162925" cy="4387850"/>
          </a:xfrm>
          <a:prstGeom prst="roundRect">
            <a:avLst>
              <a:gd name="adj" fmla="val 2583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252000" tIns="252000" rIns="252000" bIns="2520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 kern="1200">
          <a:solidFill>
            <a:srgbClr val="1C1C1C"/>
          </a:solidFill>
          <a:latin typeface="Twinkl" pitchFamily="50" charset="0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 b="1">
          <a:solidFill>
            <a:srgbClr val="1C1C1C"/>
          </a:solidFill>
          <a:latin typeface="Twinkl" pitchFamily="2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6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1400" kern="1200">
          <a:solidFill>
            <a:srgbClr val="1C1C1C"/>
          </a:solidFill>
          <a:latin typeface="Twinkl" pitchFamily="50" charset="0"/>
          <a:ea typeface="Sassoon Infant Rg" panose="02000503030000020003" pitchFamily="50" charset="0"/>
          <a:cs typeface="Sassoon Infant Rg" panose="02000503030000020003" pitchFamily="50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4.avi"/><Relationship Id="rId1" Type="http://schemas.microsoft.com/office/2007/relationships/media" Target="../media/media4.avi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>
          <a:xfrm>
            <a:off x="457200" y="608442"/>
            <a:ext cx="8220075" cy="652318"/>
          </a:xfrm>
          <a:prstGeom prst="roundRect">
            <a:avLst>
              <a:gd name="adj" fmla="val 9641"/>
            </a:avLst>
          </a:prstGeom>
        </p:spPr>
        <p:txBody>
          <a:bodyPr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 kern="1200">
                <a:solidFill>
                  <a:srgbClr val="1C1C1C"/>
                </a:solidFill>
                <a:latin typeface="Twinkl" pitchFamily="50" charset="0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C1C1C"/>
                </a:solidFill>
                <a:latin typeface="Twinkl" pitchFamily="2" charset="0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C1C1C"/>
                </a:solidFill>
                <a:latin typeface="Twinkl" pitchFamily="2" charset="0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C1C1C"/>
                </a:solidFill>
                <a:latin typeface="Twinkl" pitchFamily="2" charset="0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C1C1C"/>
                </a:solidFill>
                <a:latin typeface="Twinkl" pitchFamily="2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C1C1C"/>
                </a:solidFill>
                <a:latin typeface="Twinkl" pitchFamily="2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C1C1C"/>
                </a:solidFill>
                <a:latin typeface="Twinkl" pitchFamily="2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C1C1C"/>
                </a:solidFill>
                <a:latin typeface="Twinkl" pitchFamily="2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b="1">
                <a:solidFill>
                  <a:srgbClr val="1C1C1C"/>
                </a:solidFill>
                <a:latin typeface="Twinkl" pitchFamily="2" charset="0"/>
              </a:defRPr>
            </a:lvl9pPr>
          </a:lstStyle>
          <a:p>
            <a:pPr algn="ctr" eaLnBrk="1" hangingPunct="1"/>
            <a:r>
              <a:rPr lang="en-GB" altLang="en-US" sz="2800">
                <a:solidFill>
                  <a:schemeClr val="accent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Guidance for Video/Audio in PowerPoints</a:t>
            </a:r>
            <a:endParaRPr lang="en-GB" altLang="en-US" sz="2800" dirty="0">
              <a:solidFill>
                <a:schemeClr val="accent1"/>
              </a:solidFill>
              <a:latin typeface="Arial" panose="020B0604020202020204" pitchFamily="34" charset="0"/>
              <a:ea typeface="Tuffy" panose="020B0603060100000000" pitchFamily="34" charset="0"/>
              <a:cs typeface="Arial" panose="020B0604020202020204" pitchFamily="34" charset="0"/>
            </a:endParaRPr>
          </a:p>
        </p:txBody>
      </p:sp>
      <p:pic>
        <p:nvPicPr>
          <p:cNvPr id="5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11" t="18852" r="58228" b="54654"/>
          <a:stretch>
            <a:fillRect/>
          </a:stretch>
        </p:blipFill>
        <p:spPr bwMode="auto">
          <a:xfrm>
            <a:off x="787225" y="2569195"/>
            <a:ext cx="1717675" cy="1150938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067" t="26003" r="44786" b="11296"/>
          <a:stretch>
            <a:fillRect/>
          </a:stretch>
        </p:blipFill>
        <p:spPr bwMode="auto">
          <a:xfrm>
            <a:off x="787225" y="3812208"/>
            <a:ext cx="1717675" cy="1857375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085" t="17912" r="52493" b="25307"/>
          <a:stretch>
            <a:fillRect/>
          </a:stretch>
        </p:blipFill>
        <p:spPr bwMode="auto">
          <a:xfrm>
            <a:off x="3454225" y="2560455"/>
            <a:ext cx="1703388" cy="2003425"/>
          </a:xfrm>
          <a:prstGeom prst="rect">
            <a:avLst/>
          </a:prstGeom>
          <a:noFill/>
          <a:ln w="9525">
            <a:solidFill>
              <a:srgbClr val="0076B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7"/>
          <p:cNvSpPr/>
          <p:nvPr/>
        </p:nvSpPr>
        <p:spPr>
          <a:xfrm>
            <a:off x="787225" y="1370633"/>
            <a:ext cx="1717675" cy="1116012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1. Open the folder and copy all the files.</a:t>
            </a:r>
          </a:p>
        </p:txBody>
      </p:sp>
      <p:sp>
        <p:nvSpPr>
          <p:cNvPr id="9" name="Rectangle 8"/>
          <p:cNvSpPr/>
          <p:nvPr/>
        </p:nvSpPr>
        <p:spPr>
          <a:xfrm>
            <a:off x="3438350" y="1370633"/>
            <a:ext cx="1719263" cy="1116012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2. Paste the copied files into a new folder.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5305017" y="1898324"/>
            <a:ext cx="617538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>
            <a:off x="2606267" y="1898324"/>
            <a:ext cx="61595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/>
          <p:nvPr/>
        </p:nvSpPr>
        <p:spPr>
          <a:xfrm>
            <a:off x="6106938" y="1370633"/>
            <a:ext cx="2195513" cy="1379537"/>
          </a:xfrm>
          <a:prstGeom prst="rect">
            <a:avLst/>
          </a:prstGeom>
          <a:solidFill>
            <a:srgbClr val="ACD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GB" sz="12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3. Open the PowerPoint file, enable editing and enter presentation mode (start the slide show). Go to slide 3 and the backing track will start automatically.  </a:t>
            </a: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5730707" y="3889924"/>
            <a:ext cx="2571753" cy="1601754"/>
            <a:chOff x="5758342" y="3336983"/>
            <a:chExt cx="2571925" cy="1601754"/>
          </a:xfrm>
        </p:grpSpPr>
        <p:cxnSp>
          <p:nvCxnSpPr>
            <p:cNvPr id="14" name="Straight Arrow Connector 13"/>
            <p:cNvCxnSpPr/>
            <p:nvPr/>
          </p:nvCxnSpPr>
          <p:spPr>
            <a:xfrm>
              <a:off x="5758342" y="3494143"/>
              <a:ext cx="328634" cy="0"/>
            </a:xfrm>
            <a:prstGeom prst="straightConnector1">
              <a:avLst/>
            </a:prstGeom>
            <a:ln w="38100">
              <a:solidFill>
                <a:srgbClr val="DE1E5A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5628"/>
            <a:stretch>
              <a:fillRect/>
            </a:stretch>
          </p:blipFill>
          <p:spPr bwMode="auto">
            <a:xfrm>
              <a:off x="6164808" y="3336983"/>
              <a:ext cx="2165459" cy="1601754"/>
            </a:xfrm>
            <a:prstGeom prst="rect">
              <a:avLst/>
            </a:prstGeom>
            <a:noFill/>
            <a:ln w="9525">
              <a:solidFill>
                <a:srgbClr val="0070C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6" name="Group 15"/>
          <p:cNvGrpSpPr>
            <a:grpSpLocks/>
          </p:cNvGrpSpPr>
          <p:nvPr/>
        </p:nvGrpSpPr>
        <p:grpSpPr bwMode="auto">
          <a:xfrm>
            <a:off x="6137101" y="3158158"/>
            <a:ext cx="2165350" cy="647700"/>
            <a:chOff x="6164808" y="2589878"/>
            <a:chExt cx="2165459" cy="647296"/>
          </a:xfrm>
        </p:grpSpPr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0687"/>
            <a:stretch>
              <a:fillRect/>
            </a:stretch>
          </p:blipFill>
          <p:spPr bwMode="auto">
            <a:xfrm>
              <a:off x="6164808" y="2589878"/>
              <a:ext cx="2165459" cy="647296"/>
            </a:xfrm>
            <a:prstGeom prst="rect">
              <a:avLst/>
            </a:prstGeom>
            <a:noFill/>
            <a:ln w="9525">
              <a:solidFill>
                <a:srgbClr val="0076B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8" name="Straight Arrow Connector 17"/>
            <p:cNvCxnSpPr/>
            <p:nvPr/>
          </p:nvCxnSpPr>
          <p:spPr>
            <a:xfrm flipH="1">
              <a:off x="7934959" y="2748529"/>
              <a:ext cx="79379" cy="28715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9" name="Picture 1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7101" y="2834236"/>
            <a:ext cx="2165350" cy="2254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Rectangle 19"/>
          <p:cNvSpPr/>
          <p:nvPr/>
        </p:nvSpPr>
        <p:spPr>
          <a:xfrm>
            <a:off x="1600201" y="5807843"/>
            <a:ext cx="5948210" cy="280488"/>
          </a:xfrm>
          <a:prstGeom prst="rect">
            <a:avLst/>
          </a:prstGeom>
          <a:solidFill>
            <a:srgbClr val="ACDDFC"/>
          </a:solidFill>
          <a:ln>
            <a:solidFill>
              <a:srgbClr val="E341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100" dirty="0">
                <a:solidFill>
                  <a:schemeClr val="tx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Please note the embedded audio may not be compatible with early versions of PowerPoint. </a:t>
            </a:r>
          </a:p>
        </p:txBody>
      </p:sp>
      <p:sp>
        <p:nvSpPr>
          <p:cNvPr id="21" name="Title 2"/>
          <p:cNvSpPr>
            <a:spLocks/>
          </p:cNvSpPr>
          <p:nvPr/>
        </p:nvSpPr>
        <p:spPr bwMode="auto">
          <a:xfrm>
            <a:off x="482600" y="6536889"/>
            <a:ext cx="8220075" cy="229402"/>
          </a:xfrm>
          <a:prstGeom prst="roundRect">
            <a:avLst>
              <a:gd name="adj" fmla="val 9639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252000" tIns="252000" rIns="252000" bIns="252000" anchor="ctr" anchorCtr="1"/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  <a:ea typeface="Tuffy" panose="020B0603060100000000" pitchFamily="34" charset="0"/>
                <a:cs typeface="Arial" panose="020B0604020202020204" pitchFamily="34" charset="0"/>
              </a:rPr>
              <a:t>You may wish to delete this slide before beginning the presentation.</a:t>
            </a:r>
          </a:p>
        </p:txBody>
      </p:sp>
    </p:spTree>
    <p:extLst>
      <p:ext uri="{BB962C8B-B14F-4D97-AF65-F5344CB8AC3E}">
        <p14:creationId xmlns:p14="http://schemas.microsoft.com/office/powerpoint/2010/main" val="4277940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ChangeArrowheads="1"/>
          </p:cNvSpPr>
          <p:nvPr/>
        </p:nvSpPr>
        <p:spPr bwMode="auto">
          <a:xfrm>
            <a:off x="857250" y="5756275"/>
            <a:ext cx="75311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en-US" sz="900">
                <a:latin typeface="Arial" panose="020B0604020202020204" pitchFamily="34" charset="0"/>
              </a:rPr>
              <a:t>Video courtesy of Judith Kearney(@Youtube.com) - granted under creative commons licence - attribution</a:t>
            </a:r>
          </a:p>
        </p:txBody>
      </p:sp>
      <p:pic>
        <p:nvPicPr>
          <p:cNvPr id="3" name="fish in coral reef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650" y="765175"/>
            <a:ext cx="7596188" cy="4272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857250" y="5756275"/>
            <a:ext cx="75311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en-US" sz="900">
                <a:latin typeface="Arial" panose="020B0604020202020204" pitchFamily="34" charset="0"/>
              </a:rPr>
              <a:t>Video courtesy of Judith Kearney(@Youtube.com) - granted under creative commons licence - attribution</a:t>
            </a:r>
          </a:p>
        </p:txBody>
      </p:sp>
      <p:pic>
        <p:nvPicPr>
          <p:cNvPr id="2" name="Flat fish in sand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650" y="765175"/>
            <a:ext cx="7596188" cy="4272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6"/>
          <p:cNvSpPr>
            <a:spLocks noChangeArrowheads="1"/>
          </p:cNvSpPr>
          <p:nvPr/>
        </p:nvSpPr>
        <p:spPr bwMode="auto">
          <a:xfrm>
            <a:off x="857250" y="5756275"/>
            <a:ext cx="75311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en-US" sz="900">
                <a:latin typeface="Arial" panose="020B0604020202020204" pitchFamily="34" charset="0"/>
              </a:rPr>
              <a:t>Video courtesy of Judith Kearney(@Youtube.com) - granted under creative commons licence - attribution</a:t>
            </a:r>
          </a:p>
        </p:txBody>
      </p:sp>
      <p:pic>
        <p:nvPicPr>
          <p:cNvPr id="4" name="Bottom of the ocean 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650" y="765175"/>
            <a:ext cx="7596188" cy="4272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4"/>
          <p:cNvSpPr>
            <a:spLocks noChangeArrowheads="1"/>
          </p:cNvSpPr>
          <p:nvPr/>
        </p:nvSpPr>
        <p:spPr bwMode="auto">
          <a:xfrm>
            <a:off x="857250" y="5756275"/>
            <a:ext cx="7531100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algn="ctr" eaLnBrk="1" hangingPunct="1">
              <a:lnSpc>
                <a:spcPct val="90000"/>
              </a:lnSpc>
            </a:pPr>
            <a:r>
              <a:rPr lang="en-GB" altLang="en-US" sz="900">
                <a:latin typeface="Arial" panose="020B0604020202020204" pitchFamily="34" charset="0"/>
              </a:rPr>
              <a:t>Video courtesy of Judith Kearney(@Youtube.com) - granted under creative commons licence - attribution</a:t>
            </a:r>
          </a:p>
        </p:txBody>
      </p:sp>
      <p:pic>
        <p:nvPicPr>
          <p:cNvPr id="3" name="Shallow water fish 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5650" y="765175"/>
            <a:ext cx="7596188" cy="4272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Box 8"/>
          <p:cNvSpPr txBox="1">
            <a:spLocks noChangeArrowheads="1"/>
          </p:cNvSpPr>
          <p:nvPr/>
        </p:nvSpPr>
        <p:spPr bwMode="auto">
          <a:xfrm>
            <a:off x="755650" y="2206625"/>
            <a:ext cx="76327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algn="ctr" eaLnBrk="1" hangingPunct="1"/>
            <a:r>
              <a:rPr lang="en-GB" altLang="en-US" sz="3200" b="1"/>
              <a:t>What habitats do fish live in?</a:t>
            </a:r>
          </a:p>
        </p:txBody>
      </p:sp>
      <p:sp>
        <p:nvSpPr>
          <p:cNvPr id="13315" name="TextBox 9"/>
          <p:cNvSpPr txBox="1">
            <a:spLocks noChangeArrowheads="1"/>
          </p:cNvSpPr>
          <p:nvPr/>
        </p:nvSpPr>
        <p:spPr bwMode="auto">
          <a:xfrm>
            <a:off x="755650" y="3832225"/>
            <a:ext cx="763270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winkl" pitchFamily="2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winkl" pitchFamily="2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winkl" pitchFamily="2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winkl" pitchFamily="2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winkl" pitchFamily="2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winkl" pitchFamily="2" charset="0"/>
              </a:defRPr>
            </a:lvl9pPr>
          </a:lstStyle>
          <a:p>
            <a:pPr algn="ctr" eaLnBrk="1" hangingPunct="1"/>
            <a:r>
              <a:rPr lang="en-GB" altLang="en-US" sz="3200" b="1" dirty="0"/>
              <a:t>Which fish live in the </a:t>
            </a:r>
            <a:br>
              <a:rPr lang="en-GB" altLang="en-US" sz="3200" b="1" dirty="0"/>
            </a:br>
            <a:r>
              <a:rPr lang="en-GB" altLang="en-US" sz="3200" b="1" dirty="0"/>
              <a:t>different habitats?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winkl Template">
      <a:dk1>
        <a:srgbClr val="1C1C1C"/>
      </a:dk1>
      <a:lt1>
        <a:sysClr val="window" lastClr="FFFFFF"/>
      </a:lt1>
      <a:dk2>
        <a:srgbClr val="4A4A4A"/>
      </a:dk2>
      <a:lt2>
        <a:srgbClr val="F4F2F2"/>
      </a:lt2>
      <a:accent1>
        <a:srgbClr val="E34192"/>
      </a:accent1>
      <a:accent2>
        <a:srgbClr val="EB8634"/>
      </a:accent2>
      <a:accent3>
        <a:srgbClr val="E6C734"/>
      </a:accent3>
      <a:accent4>
        <a:srgbClr val="79AD42"/>
      </a:accent4>
      <a:accent5>
        <a:srgbClr val="23A7F9"/>
      </a:accent5>
      <a:accent6>
        <a:srgbClr val="954EBE"/>
      </a:accent6>
      <a:hlink>
        <a:srgbClr val="23A7F9"/>
      </a:hlink>
      <a:folHlink>
        <a:srgbClr val="757070"/>
      </a:folHlink>
    </a:clrScheme>
    <a:fontScheme name="Custom 1">
      <a:majorFont>
        <a:latin typeface="Twinkl Sb"/>
        <a:ea typeface=""/>
        <a:cs typeface=""/>
      </a:majorFont>
      <a:minorFont>
        <a:latin typeface="Twinkl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18A0DB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Presentation2" id="{CBCA707B-BBA2-4E7E-9DB6-705861FD9E17}" vid="{48CF7D95-9755-429D-A1B1-06B08BB4DD72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PowerPoint Template</Template>
  <TotalTime>15</TotalTime>
  <Words>161</Words>
  <Application>Microsoft Office PowerPoint</Application>
  <PresentationFormat>On-screen Show (4:3)</PresentationFormat>
  <Paragraphs>12</Paragraphs>
  <Slides>8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Twinkl</vt:lpstr>
      <vt:lpstr>Sassoon Infant Rg</vt:lpstr>
      <vt:lpstr>Twinkl SemiBold</vt:lpstr>
      <vt:lpstr>Calibri</vt:lpstr>
      <vt:lpstr>Arial</vt:lpstr>
      <vt:lpstr>Tuffy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Twinkl</dc:creator>
  <cp:lastModifiedBy>Olivia Devon Homar</cp:lastModifiedBy>
  <cp:revision>4</cp:revision>
  <dcterms:created xsi:type="dcterms:W3CDTF">2017-03-07T15:20:48Z</dcterms:created>
  <dcterms:modified xsi:type="dcterms:W3CDTF">2019-03-04T07:46:53Z</dcterms:modified>
</cp:coreProperties>
</file>